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sldIdLst>
    <p:sldId id="256" r:id="rId2"/>
    <p:sldId id="295" r:id="rId3"/>
    <p:sldId id="257" r:id="rId4"/>
    <p:sldId id="258" r:id="rId5"/>
    <p:sldId id="259" r:id="rId6"/>
    <p:sldId id="263" r:id="rId7"/>
    <p:sldId id="264" r:id="rId8"/>
    <p:sldId id="265" r:id="rId9"/>
    <p:sldId id="266" r:id="rId10"/>
    <p:sldId id="268" r:id="rId11"/>
    <p:sldId id="267" r:id="rId12"/>
    <p:sldId id="272" r:id="rId13"/>
    <p:sldId id="280" r:id="rId14"/>
    <p:sldId id="281" r:id="rId15"/>
    <p:sldId id="282" r:id="rId16"/>
    <p:sldId id="283" r:id="rId17"/>
    <p:sldId id="284" r:id="rId18"/>
    <p:sldId id="274" r:id="rId19"/>
    <p:sldId id="285" r:id="rId20"/>
    <p:sldId id="286" r:id="rId21"/>
    <p:sldId id="287" r:id="rId22"/>
    <p:sldId id="291" r:id="rId23"/>
    <p:sldId id="292" r:id="rId24"/>
    <p:sldId id="293" r:id="rId25"/>
    <p:sldId id="294" r:id="rId26"/>
    <p:sldId id="275" r:id="rId27"/>
    <p:sldId id="288" r:id="rId28"/>
    <p:sldId id="289" r:id="rId29"/>
    <p:sldId id="290" r:id="rId30"/>
    <p:sldId id="278" r:id="rId31"/>
    <p:sldId id="279" r:id="rId32"/>
    <p:sldId id="269" r:id="rId33"/>
    <p:sldId id="270" r:id="rId34"/>
    <p:sldId id="271" r:id="rId35"/>
    <p:sldId id="261" r:id="rId36"/>
    <p:sldId id="260" r:id="rId37"/>
    <p:sldId id="273" r:id="rId38"/>
    <p:sldId id="277" r:id="rId39"/>
    <p:sldId id="276" r:id="rId40"/>
    <p:sldId id="26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 (Inicio)" id="{11836E20-B11B-4E6C-A6A5-0F7B51B59C6E}">
          <p14:sldIdLst>
            <p14:sldId id="256"/>
            <p14:sldId id="295"/>
            <p14:sldId id="257"/>
          </p14:sldIdLst>
        </p14:section>
        <p14:section name="Introducción al problema" id="{28FD08FF-6781-4888-9C27-DD233AB48395}">
          <p14:sldIdLst>
            <p14:sldId id="258"/>
            <p14:sldId id="259"/>
            <p14:sldId id="263"/>
            <p14:sldId id="264"/>
            <p14:sldId id="265"/>
          </p14:sldIdLst>
        </p14:section>
        <p14:section name="Programación funcional" id="{A20748E5-0AC5-43D0-8BC3-0FC8C3A5D3CC}">
          <p14:sldIdLst>
            <p14:sldId id="266"/>
            <p14:sldId id="268"/>
            <p14:sldId id="267"/>
          </p14:sldIdLst>
        </p14:section>
        <p14:section name="Pureza" id="{D51574F6-347D-446E-A42B-CEF70125E4E4}">
          <p14:sldIdLst>
            <p14:sldId id="272"/>
            <p14:sldId id="280"/>
            <p14:sldId id="281"/>
            <p14:sldId id="282"/>
            <p14:sldId id="283"/>
            <p14:sldId id="284"/>
          </p14:sldIdLst>
        </p14:section>
        <p14:section name="Efectos secundarios" id="{A200AEEA-C7B2-4ADA-B554-4C6D381DB166}">
          <p14:sldIdLst>
            <p14:sldId id="274"/>
            <p14:sldId id="285"/>
            <p14:sldId id="286"/>
            <p14:sldId id="287"/>
            <p14:sldId id="291"/>
            <p14:sldId id="292"/>
            <p14:sldId id="293"/>
            <p14:sldId id="294"/>
          </p14:sldIdLst>
        </p14:section>
        <p14:section name="Idempotencia" id="{6D9ECEBE-9049-41ED-AB2A-AC1BC1F62626}">
          <p14:sldIdLst>
            <p14:sldId id="275"/>
            <p14:sldId id="288"/>
            <p14:sldId id="289"/>
            <p14:sldId id="290"/>
            <p14:sldId id="278"/>
            <p14:sldId id="279"/>
          </p14:sldIdLst>
        </p14:section>
        <p14:section name="Recapitulación" id="{C1A1F292-7403-42FF-BC25-01A584C8A9A8}">
          <p14:sldIdLst>
            <p14:sldId id="269"/>
            <p14:sldId id="270"/>
            <p14:sldId id="271"/>
          </p14:sldIdLst>
        </p14:section>
        <p14:section name="Cierre" id="{7308A717-5324-43CF-BB2A-3E0F8CAFCAD0}">
          <p14:sldIdLst>
            <p14:sldId id="261"/>
            <p14:sldId id="260"/>
            <p14:sldId id="273"/>
            <p14:sldId id="277"/>
            <p14:sldId id="276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50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2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85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7429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03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6270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48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41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9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8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51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2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5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2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2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4F0E216-BA48-4F04-AC4F-645AA0DD6AC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64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hyperlink" Target="https://a.co/d/dBo8L3m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cktpub.com/product/mastering-functional-programming/9781788620796" TargetMode="External"/><Relationship Id="rId5" Type="http://schemas.openxmlformats.org/officeDocument/2006/relationships/hyperlink" Target="https://amzn.eu/d/0CVqCi6" TargetMode="External"/><Relationship Id="rId4" Type="http://schemas.openxmlformats.org/officeDocument/2006/relationships/hyperlink" Target="https://www.oreilly.com/library/view/learning-functional-programming/9781098111748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3n17wHe5wEw?feature=oembed" TargetMode="External"/><Relationship Id="rId7" Type="http://schemas.openxmlformats.org/officeDocument/2006/relationships/image" Target="../media/image19.jpeg"/><Relationship Id="rId2" Type="http://schemas.openxmlformats.org/officeDocument/2006/relationships/video" Target="https://www.youtube.com/embed/QyJZzq0v7Z4?feature=oembed" TargetMode="External"/><Relationship Id="rId1" Type="http://schemas.openxmlformats.org/officeDocument/2006/relationships/video" Target="https://www.youtube.com/embed/e-5obm1G_FY?feature=oembed" TargetMode="Externa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ofaval/a60130f073e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ano tocando una planta pequeña">
            <a:extLst>
              <a:ext uri="{FF2B5EF4-FFF2-40B4-BE49-F238E27FC236}">
                <a16:creationId xmlns:a16="http://schemas.microsoft.com/office/drawing/2014/main" id="{E70050BE-F7DF-AE5E-6C30-608B9BF29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191" b="553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8B5BA5-791C-1FE5-46CF-CC4E6FA0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/>
              <a:t>Purity, side effects and idempotence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1E59A3-48A2-2132-F68D-5CD56203C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 introduction to JavaScript concepts, with slight nuances of TypeScript and Functional Programming.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851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E4875-9ACC-B7B1-4E67-AE49E7A7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programming paradigm?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40C49E-E435-8ACD-6E9C-326C7AD5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programming paradigm is nothing more than a programming style, with advantages and disadvantages. OOP/POO is a well-known one.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579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9A9F6-8119-0834-2F25-3C2406CF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functional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checklist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1317E0-5351-8D11-5326-86FBD1098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"meat", what is functional programming?</a:t>
            </a:r>
          </a:p>
          <a:p>
            <a:r>
              <a:rPr lang="en-US" dirty="0"/>
              <a:t>Declarative programming</a:t>
            </a:r>
          </a:p>
          <a:p>
            <a:r>
              <a:rPr lang="en-US" dirty="0"/>
              <a:t>Divide and conquer</a:t>
            </a:r>
          </a:p>
          <a:p>
            <a:r>
              <a:rPr lang="en-US" dirty="0"/>
              <a:t>More mathematical functions</a:t>
            </a:r>
          </a:p>
          <a:p>
            <a:pPr lvl="1"/>
            <a:r>
              <a:rPr lang="en-US" dirty="0"/>
              <a:t>With deterministic results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087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A20588-6F64-9285-3222-D2A9FDAC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Purity</a:t>
            </a:r>
          </a:p>
        </p:txBody>
      </p:sp>
      <p:pic>
        <p:nvPicPr>
          <p:cNvPr id="5" name="Content Placeholder 4" descr="Piedras en negro apiladas con gotas de agua y con flores blancas en la parte superior y caída de agua sobre la superficie">
            <a:extLst>
              <a:ext uri="{FF2B5EF4-FFF2-40B4-BE49-F238E27FC236}">
                <a16:creationId xmlns:a16="http://schemas.microsoft.com/office/drawing/2014/main" id="{01EAF6EA-C9FA-47BE-972A-9B95DFFB5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62" r="15079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4338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ACA5A-66C5-5263-5648-0BE27EFF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Definition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Purity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F55500-7728-814D-E8A4-266E4C7D0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purity of a function is inversely proportional to the amount of side effects it has.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Fewer side effects make a function purer.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1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A6797-1148-CA7A-5EAB-35197632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Purity</a:t>
            </a:r>
            <a:r>
              <a:rPr lang="es-ES" dirty="0"/>
              <a:t> and </a:t>
            </a:r>
            <a:r>
              <a:rPr lang="es-ES" dirty="0" err="1"/>
              <a:t>side</a:t>
            </a:r>
            <a:r>
              <a:rPr lang="es-ES" dirty="0"/>
              <a:t> </a:t>
            </a:r>
            <a:r>
              <a:rPr lang="es-ES" dirty="0" err="1"/>
              <a:t>effects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3C9ED0-E7A9-DF37-1801-9E04D3DD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Pure functions have as few side effects as possible.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Functional programming understands that side effects are sometimes necessary.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679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DCBBD-EAF3-7AE7-A580-33A9A2EA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Purity</a:t>
            </a:r>
            <a:r>
              <a:rPr lang="es-ES" dirty="0"/>
              <a:t> and </a:t>
            </a:r>
            <a:r>
              <a:rPr lang="es-ES" dirty="0" err="1"/>
              <a:t>determinism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089567-B6D5-2FC9-FC04-0E269E748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pure function has a </a:t>
            </a:r>
            <a:r>
              <a:rPr lang="en-US" b="1" dirty="0"/>
              <a:t>deterministic</a:t>
            </a:r>
            <a:r>
              <a:rPr lang="en-US" dirty="0"/>
              <a:t> result.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Its result is expected, i.e., you can determine its result if you know what arguments you are passing to it.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545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2B4A5-B5D1-1FF8-8F75-0CAC08F6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Purity</a:t>
            </a:r>
            <a:r>
              <a:rPr lang="es-ES" dirty="0"/>
              <a:t>, </a:t>
            </a:r>
            <a:r>
              <a:rPr lang="es-ES" dirty="0" err="1"/>
              <a:t>unifying</a:t>
            </a:r>
            <a:r>
              <a:rPr lang="es-ES" dirty="0"/>
              <a:t> </a:t>
            </a:r>
            <a:r>
              <a:rPr lang="es-ES" dirty="0" err="1"/>
              <a:t>concepts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6773D9-5808-5964-E056-A0FAC41B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pure function is one with a deterministic outcome that has as few side effects as possible.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6480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4F49EBA-85F7-FF32-4548-F6F3A42E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BUT…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BB6B8A-262D-E556-F903-F9E93C911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2">
                    <a:lumMod val="75000"/>
                  </a:schemeClr>
                </a:solidFill>
              </a:rPr>
              <a:t>What is this side effect?</a:t>
            </a:r>
          </a:p>
        </p:txBody>
      </p:sp>
    </p:spTree>
    <p:extLst>
      <p:ext uri="{BB962C8B-B14F-4D97-AF65-F5344CB8AC3E}">
        <p14:creationId xmlns:p14="http://schemas.microsoft.com/office/powerpoint/2010/main" val="1332724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232157-47B9-E7A1-6828-2517C1B15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Side effects</a:t>
            </a:r>
          </a:p>
        </p:txBody>
      </p:sp>
      <p:pic>
        <p:nvPicPr>
          <p:cNvPr id="22" name="Picture 4" descr="Aqua y fondo verde fractal como pétalo floral">
            <a:extLst>
              <a:ext uri="{FF2B5EF4-FFF2-40B4-BE49-F238E27FC236}">
                <a16:creationId xmlns:a16="http://schemas.microsoft.com/office/drawing/2014/main" id="{BAFEED4F-A964-61E3-793D-4AE41ABA2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40" r="28519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8963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35813-F72A-E01F-570C-9B7F5E3F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Defining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 </a:t>
            </a:r>
            <a:r>
              <a:rPr lang="es-ES" dirty="0" err="1"/>
              <a:t>effects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BEA10E-8796-C449-D0B3-25649F264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side effects of a function can be understood as actions that go beyond the scope of a function.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408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0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señalando un mapa">
            <a:extLst>
              <a:ext uri="{FF2B5EF4-FFF2-40B4-BE49-F238E27FC236}">
                <a16:creationId xmlns:a16="http://schemas.microsoft.com/office/drawing/2014/main" id="{A4D1ACCA-FD49-F964-2116-421472365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2F81E7-6256-BB0B-42FF-EC62C531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Be </a:t>
            </a:r>
            <a:r>
              <a:rPr lang="es-ES" dirty="0" err="1"/>
              <a:t>wary</a:t>
            </a:r>
            <a:r>
              <a:rPr lang="es-ES" dirty="0"/>
              <a:t>, </a:t>
            </a:r>
            <a:r>
              <a:rPr lang="es-ES" dirty="0" err="1"/>
              <a:t>travelers</a:t>
            </a:r>
            <a:r>
              <a:rPr lang="es-ES" dirty="0"/>
              <a:t>!!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78740B-0850-3D8C-07AD-460BA7B8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At the end of the talk, access will be shared:</a:t>
            </a:r>
          </a:p>
          <a:p>
            <a:r>
              <a:rPr lang="es-ES" dirty="0" err="1">
                <a:solidFill>
                  <a:schemeClr val="tx1"/>
                </a:solidFill>
              </a:rPr>
              <a:t>To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the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recording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 err="1">
                <a:solidFill>
                  <a:schemeClr val="tx1"/>
                </a:solidFill>
              </a:rPr>
              <a:t>To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the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slides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9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80E50-6A79-4A30-9C62-DC7B36E3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checklist of a side effect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27DA0D-DD40-985F-D65D-4DAE73066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a state(value, attribute, property, constant) not provided as a parameter.</a:t>
            </a:r>
            <a:endParaRPr lang="es-ES" dirty="0"/>
          </a:p>
          <a:p>
            <a:r>
              <a:rPr lang="en-US" dirty="0"/>
              <a:t>Mutate (modify) a non-local state, outside the body of the function.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dirty="0"/>
              <a:t>If it fulfills one of these properties, the action (instruction) becomes a side effect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12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DE5A9-F43B-0ADB-D75A-CCF1BA42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Understanding</a:t>
            </a:r>
            <a:r>
              <a:rPr lang="es-ES" dirty="0"/>
              <a:t> </a:t>
            </a:r>
            <a:r>
              <a:rPr lang="es-ES" dirty="0" err="1"/>
              <a:t>side</a:t>
            </a:r>
            <a:r>
              <a:rPr lang="es-ES" dirty="0"/>
              <a:t> </a:t>
            </a:r>
            <a:r>
              <a:rPr lang="es-ES" dirty="0" err="1"/>
              <a:t>effects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7AF71B-BC94-EE50-46A7-0E6C1A092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94426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 then, don't we have to have them? Yes, you have to have side effects, what you have to do is to minimize their use.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side effect </a:t>
            </a:r>
            <a:r>
              <a:rPr lang="en-US" b="1" dirty="0"/>
              <a:t>"damages" the trace</a:t>
            </a:r>
            <a:r>
              <a:rPr lang="en-US" dirty="0"/>
              <a:t>, it is an </a:t>
            </a:r>
            <a:r>
              <a:rPr lang="en-US" b="1" dirty="0"/>
              <a:t>extra mock</a:t>
            </a:r>
            <a:r>
              <a:rPr lang="en-US" dirty="0"/>
              <a:t> within a test, it makes the result of a function somewhat </a:t>
            </a:r>
            <a:r>
              <a:rPr lang="en-US" b="1" dirty="0"/>
              <a:t>more unpredictable</a:t>
            </a:r>
            <a:r>
              <a:rPr lang="en-U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046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AAA6F-B843-92C5-8458-2D9F6334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709AFF-0BB8-0A40-1834-8A8D7A299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examples, everything is better understood.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Let's say that we have retrieved information about a user from the DB, but we don't want to return all the information, for that, we have a function that filters the body of the answer.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5945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DE100-BF01-4662-A222-51AF463D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a side effect when...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99888-DB1D-4716-57E2-6E24A606F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side effect would be to retrieve the user information in the same function that does the filtering.</a:t>
            </a:r>
          </a:p>
          <a:p>
            <a:pPr marL="0" indent="0">
              <a:buNone/>
            </a:pPr>
            <a:r>
              <a:rPr lang="en-US" dirty="0"/>
              <a:t>Or store the retrieved user information in a global variable and access it to filter the fields to return.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TypeScript, </a:t>
            </a:r>
            <a:r>
              <a:rPr lang="en-US" b="1" i="1" dirty="0" err="1"/>
              <a:t>formatCurrentUser</a:t>
            </a:r>
            <a:r>
              <a:rPr lang="en-US" b="1" i="1" dirty="0"/>
              <a:t>(): </a:t>
            </a:r>
            <a:r>
              <a:rPr lang="en-US" b="1" i="1" dirty="0" err="1"/>
              <a:t>ResponseUser</a:t>
            </a:r>
            <a:r>
              <a:rPr lang="en-US" b="1" i="1" dirty="0"/>
              <a:t>.</a:t>
            </a:r>
          </a:p>
          <a:p>
            <a:pPr marL="0" indent="0">
              <a:buNone/>
            </a:pPr>
            <a:r>
              <a:rPr lang="en-US" dirty="0"/>
              <a:t>In Java, </a:t>
            </a:r>
            <a:r>
              <a:rPr lang="en-US" b="1" i="1" dirty="0" err="1"/>
              <a:t>ResponseUser</a:t>
            </a:r>
            <a:r>
              <a:rPr lang="en-US" b="1" i="1" dirty="0"/>
              <a:t> </a:t>
            </a:r>
            <a:r>
              <a:rPr lang="en-US" b="1" i="1" dirty="0" err="1"/>
              <a:t>formatCurrentUser</a:t>
            </a:r>
            <a:r>
              <a:rPr lang="en-US" b="1" i="1" dirty="0"/>
              <a:t>().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270911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C670F-E1B6-1F34-96EA-E6CB7FB3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would not be a side effect if...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16CF4F-0B31-AD7A-B168-B5045B3D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the example from before, it would not be a side effect if our function receives the user's information and returns the response.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TypeScript, </a:t>
            </a:r>
            <a:r>
              <a:rPr lang="en-US" b="1" i="1" dirty="0" err="1"/>
              <a:t>formatUser</a:t>
            </a:r>
            <a:r>
              <a:rPr lang="en-US" b="1" i="1" dirty="0"/>
              <a:t>(user: User): </a:t>
            </a:r>
            <a:r>
              <a:rPr lang="en-US" b="1" i="1" dirty="0" err="1"/>
              <a:t>ResponseUser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In Java, </a:t>
            </a:r>
            <a:r>
              <a:rPr lang="en-US" b="1" i="1" dirty="0" err="1"/>
              <a:t>ResponseUser</a:t>
            </a:r>
            <a:r>
              <a:rPr lang="en-US" b="1" i="1" dirty="0"/>
              <a:t> </a:t>
            </a:r>
            <a:r>
              <a:rPr lang="en-US" b="1" i="1" dirty="0" err="1"/>
              <a:t>formatUser</a:t>
            </a:r>
            <a:r>
              <a:rPr lang="en-US" b="1" i="1" dirty="0"/>
              <a:t>(User </a:t>
            </a:r>
            <a:r>
              <a:rPr lang="en-US" b="1" i="1" dirty="0" err="1"/>
              <a:t>user</a:t>
            </a:r>
            <a:r>
              <a:rPr lang="en-US" b="1" i="1" dirty="0"/>
              <a:t> user)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2751748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57D49-1DC8-0887-5783-1BAEEEA6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Contextualizing</a:t>
            </a:r>
            <a:r>
              <a:rPr lang="es-ES" dirty="0"/>
              <a:t> in JavaScript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0EEEE0-80B5-56A8-0D26-DFF53354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case of being in the frontend, this same case can occur.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retrieved the user information from the appropriate endpoint. Assuming that our app is not multilingual.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would not retrieve the user directly from a store, we would have a function that would be in charge of formatting the user information, </a:t>
            </a:r>
            <a:r>
              <a:rPr lang="en-US" b="1" i="1" dirty="0" err="1"/>
              <a:t>formatUser</a:t>
            </a:r>
            <a:r>
              <a:rPr lang="en-US" b="1" i="1" dirty="0"/>
              <a:t>(user: User): string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1880796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46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48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50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52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54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1" name="Rectangle 56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863068-361A-4BE7-541D-4F5CE578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Idempotence</a:t>
            </a:r>
          </a:p>
        </p:txBody>
      </p:sp>
      <p:pic>
        <p:nvPicPr>
          <p:cNvPr id="28" name="Picture 27" descr="Una fórmula de cálculo">
            <a:extLst>
              <a:ext uri="{FF2B5EF4-FFF2-40B4-BE49-F238E27FC236}">
                <a16:creationId xmlns:a16="http://schemas.microsoft.com/office/drawing/2014/main" id="{B47AC4F0-B8FB-5200-B01F-01D4226DE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74" r="31066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2" name="Group 58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726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69C39-7A28-68EB-1AE4-65064ABE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idempotence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08BCE9-ED02-3AE5-526A-D19C68D21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Idempotence is the property of a mathematical function to be completely pure.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That is, it has no side effects, and its result will always be the same, given that we pass it the same arguments.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0705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5DFD5-8B75-F88B-D1C9-E8A178A6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Benefits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idempotence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FC405C-F5D4-87BD-9B79-33454415C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Purity of functions (traceability)</a:t>
            </a:r>
          </a:p>
          <a:p>
            <a:r>
              <a:rPr lang="en-US" dirty="0"/>
              <a:t>Possibility to save computations</a:t>
            </a:r>
          </a:p>
          <a:p>
            <a:pPr lvl="1"/>
            <a:r>
              <a:rPr lang="en-US" dirty="0"/>
              <a:t>The same result with the same arguments could be cached...</a:t>
            </a:r>
          </a:p>
          <a:p>
            <a:r>
              <a:rPr lang="en-US" dirty="0"/>
              <a:t>Saying a not so well known word for something that is commonly known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084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DD44598-E899-DE9F-F0DC-120142D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“Trade-off" of idempotence.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240FEF-F97F-5E4C-B60C-4F6455904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2">
                    <a:lumMod val="75000"/>
                  </a:schemeClr>
                </a:solidFill>
              </a:rPr>
              <a:t>Not everything can be, nor should be, idempotent.</a:t>
            </a:r>
          </a:p>
        </p:txBody>
      </p:sp>
    </p:spTree>
    <p:extLst>
      <p:ext uri="{BB962C8B-B14F-4D97-AF65-F5344CB8AC3E}">
        <p14:creationId xmlns:p14="http://schemas.microsoft.com/office/powerpoint/2010/main" val="369430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885EF5-1F86-18E4-F385-FAB65A6B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 err="1"/>
              <a:t>Presentation</a:t>
            </a:r>
            <a:endParaRPr lang="es-E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6F7364-CEAF-C1F8-7CCF-ED2C6DB86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I'm Pepe, currently a front-end developer, working with React and TypeScript. And almost always tinkering with different technologies.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5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938AA-D64F-AB3A-8F6D-D96398D4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idempotencE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9A7925-EBDE-C346-5066-CA193F99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Sum</a:t>
            </a:r>
          </a:p>
          <a:p>
            <a:pPr lvl="1"/>
            <a:r>
              <a:rPr lang="en-US" dirty="0"/>
              <a:t>1 + 1 sometimes outputs 7, but 2 + 2 will always outputs 4</a:t>
            </a:r>
            <a:endParaRPr lang="es-ES" dirty="0"/>
          </a:p>
          <a:p>
            <a:r>
              <a:rPr lang="es-ES" b="1" dirty="0"/>
              <a:t>Factorial</a:t>
            </a:r>
          </a:p>
          <a:p>
            <a:pPr lvl="1"/>
            <a:r>
              <a:rPr lang="en-US" dirty="0"/>
              <a:t>The factorial of a number will always be the same, factorial(3) == 6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45300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00FD32-B258-6D6D-8C07-3CF8818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that are </a:t>
            </a:r>
            <a:r>
              <a:rPr lang="en-US" b="1" dirty="0"/>
              <a:t>not</a:t>
            </a:r>
            <a:r>
              <a:rPr lang="en-US" dirty="0"/>
              <a:t> idempotent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1C2A67-B670-A017-6EEC-4A8C28E5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/>
              <a:t>Math.random</a:t>
            </a:r>
            <a:endParaRPr lang="es-ES" b="1" dirty="0"/>
          </a:p>
          <a:p>
            <a:pPr lvl="1"/>
            <a:r>
              <a:rPr lang="en-US" dirty="0"/>
              <a:t>It will almost always return a different number</a:t>
            </a:r>
            <a:endParaRPr lang="es-ES" dirty="0"/>
          </a:p>
          <a:p>
            <a:r>
              <a:rPr lang="es-ES" b="1" dirty="0" err="1"/>
              <a:t>Time.now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b="1" dirty="0" err="1"/>
              <a:t>Date.now</a:t>
            </a:r>
            <a:endParaRPr lang="es-ES" b="1" dirty="0"/>
          </a:p>
          <a:p>
            <a:pPr lvl="1"/>
            <a:r>
              <a:rPr lang="es-ES" dirty="0"/>
              <a:t>Time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constantly</a:t>
            </a:r>
            <a:r>
              <a:rPr lang="es-ES" dirty="0"/>
              <a:t> </a:t>
            </a:r>
            <a:r>
              <a:rPr lang="es-ES" dirty="0" err="1"/>
              <a:t>changing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652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66E5A8-B464-3EB8-0304-446F2CF0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Let's recap…</a:t>
            </a:r>
          </a:p>
        </p:txBody>
      </p:sp>
    </p:spTree>
    <p:extLst>
      <p:ext uri="{BB962C8B-B14F-4D97-AF65-F5344CB8AC3E}">
        <p14:creationId xmlns:p14="http://schemas.microsoft.com/office/powerpoint/2010/main" val="4285151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F87E2805-D1B3-4C2E-BCAD-936F5749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6D3CFEF6-51E0-FBEB-6099-86B4EFFDC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EE4471-0D15-9536-E5EB-507C2F63D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seen</a:t>
            </a:r>
            <a:r>
              <a:rPr lang="es-ES" dirty="0"/>
              <a:t>...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F4C34E-03DE-9721-1799-E383CC72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Functional Programming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 divide and conquer programming paradigm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Purity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 function with the least amount of side effects and a deterministic result.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Side effects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Mutations and dependencies outside the scope of the function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Idempotence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 pure function, same parameters == same result</a:t>
            </a:r>
            <a:endParaRPr lang="es-ES" i="1" dirty="0">
              <a:solidFill>
                <a:schemeClr val="tx1"/>
              </a:solidFill>
            </a:endParaRPr>
          </a:p>
        </p:txBody>
      </p:sp>
      <p:grpSp>
        <p:nvGrpSpPr>
          <p:cNvPr id="31" name="Group 22">
            <a:extLst>
              <a:ext uri="{FF2B5EF4-FFF2-40B4-BE49-F238E27FC236}">
                <a16:creationId xmlns:a16="http://schemas.microsoft.com/office/drawing/2014/main" id="{18F4E55F-1047-4B87-A3CF-D04208916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50D786-1DDF-4EDF-AFB7-853CCEB2E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237D0-E773-45C4-A5E8-C5CDFB305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6D7140-7336-47C8-BC6D-ADB8ADC75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645C09-700B-4527-9E14-751A82D5C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1E632C6-D0C0-46BC-8BE9-3EE0B925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9953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F87E2805-D1B3-4C2E-BCAD-936F5749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Coche conduciendo por las montañas en un día soleado">
            <a:extLst>
              <a:ext uri="{FF2B5EF4-FFF2-40B4-BE49-F238E27FC236}">
                <a16:creationId xmlns:a16="http://schemas.microsoft.com/office/drawing/2014/main" id="{A933A502-BA90-B7C4-F9F4-F1E0CA662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957" b="7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BCDCD0-4990-1EBE-10AB-A48FA14F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...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00D474-1298-33BA-83EB-2638B0E4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Write clearer and higher quality code</a:t>
            </a:r>
          </a:p>
          <a:p>
            <a:r>
              <a:rPr lang="en-US" dirty="0">
                <a:solidFill>
                  <a:schemeClr val="tx1"/>
                </a:solidFill>
              </a:rPr>
              <a:t>Understand the ecosystem better</a:t>
            </a:r>
          </a:p>
          <a:p>
            <a:r>
              <a:rPr lang="en-US" dirty="0">
                <a:solidFill>
                  <a:schemeClr val="tx1"/>
                </a:solidFill>
              </a:rPr>
              <a:t>Conduct good technical interviews</a:t>
            </a:r>
          </a:p>
          <a:p>
            <a:r>
              <a:rPr lang="en-US" dirty="0">
                <a:solidFill>
                  <a:schemeClr val="tx1"/>
                </a:solidFill>
              </a:rPr>
              <a:t>New ways to face the same old problems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F4E55F-1047-4B87-A3CF-D04208916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650D786-1DDF-4EDF-AFB7-853CCEB2E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3237D0-E773-45C4-A5E8-C5CDFB305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6D7140-7336-47C8-BC6D-ADB8ADC75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645C09-700B-4527-9E14-751A82D5C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E632C6-D0C0-46BC-8BE9-3EE0B925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018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644AD68-D647-4D30-8C33-BD0DE63A6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imer plano de paquetes de píldoras sin abrir">
            <a:extLst>
              <a:ext uri="{FF2B5EF4-FFF2-40B4-BE49-F238E27FC236}">
                <a16:creationId xmlns:a16="http://schemas.microsoft.com/office/drawing/2014/main" id="{5C57CAB6-CD5A-48A9-C239-C795E6EA3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3260" b="11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25AC03-59DB-DB14-071C-6B14A00B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And now... Where could I continue?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00F1AD-2F04-FD3F-24C6-6C8ED36D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In the following episodes...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1C22F7-C5C9-4C6A-80C1-3DA834B6A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6FAE8E-5ADC-4AAE-9845-C6AE2EDFC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1BE10BC-1F01-4AF0-AC48-8F66A9890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768037-EBED-4485-9448-4A1B4AD6D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6CB213-8740-424F-A765-1DA1F8A96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148865-F9E5-4DD3-BBFA-68CF3149A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2337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87E2805-D1B3-4C2E-BCAD-936F5749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scaleras flotantes">
            <a:extLst>
              <a:ext uri="{FF2B5EF4-FFF2-40B4-BE49-F238E27FC236}">
                <a16:creationId xmlns:a16="http://schemas.microsoft.com/office/drawing/2014/main" id="{CB0D4E53-56CB-871B-FF3A-291137B6F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B8CC7D-A3F5-6716-FEF0-8C3E26C48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 err="1"/>
              <a:t>Steps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follow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A6AA8F-C22E-7DAD-1C3D-E33994EB5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JavaScript oriented memorization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Serialization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Value comparison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Closure</a:t>
            </a:r>
          </a:p>
          <a:p>
            <a:r>
              <a:rPr lang="en-US" dirty="0">
                <a:solidFill>
                  <a:schemeClr val="tx1"/>
                </a:solidFill>
              </a:rPr>
              <a:t>First class citizenship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High order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High-order functions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High-order components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F4E55F-1047-4B87-A3CF-D04208916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50D786-1DDF-4EDF-AFB7-853CCEB2E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23237D0-E773-45C4-A5E8-C5CDFB305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26D7140-7336-47C8-BC6D-ADB8ADC75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645C09-700B-4527-9E14-751A82D5C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E632C6-D0C0-46BC-8BE9-3EE0B925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9197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D2297-74DC-5BCD-56AB-8041D9B9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 err="1"/>
              <a:t>Books</a:t>
            </a:r>
            <a:endParaRPr lang="es-ES" dirty="0"/>
          </a:p>
        </p:txBody>
      </p:sp>
      <p:pic>
        <p:nvPicPr>
          <p:cNvPr id="7" name="Marcador de contenido 6" descr="Mastering Functional Programming">
            <a:extLst>
              <a:ext uri="{FF2B5EF4-FFF2-40B4-BE49-F238E27FC236}">
                <a16:creationId xmlns:a16="http://schemas.microsoft.com/office/drawing/2014/main" id="{63C1BB75-480D-975B-FDD3-45D63982A7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39" y="1021556"/>
            <a:ext cx="2381250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 descr="Learnig Functional Programming">
            <a:extLst>
              <a:ext uri="{FF2B5EF4-FFF2-40B4-BE49-F238E27FC236}">
                <a16:creationId xmlns:a16="http://schemas.microsoft.com/office/drawing/2014/main" id="{BE5A86F0-3787-6ED9-B010-57EE72FEB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826" y="1866900"/>
            <a:ext cx="238125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11786E9-4481-B462-58DB-4AD21971028B}"/>
              </a:ext>
            </a:extLst>
          </p:cNvPr>
          <p:cNvSpPr txBox="1"/>
          <p:nvPr/>
        </p:nvSpPr>
        <p:spPr>
          <a:xfrm>
            <a:off x="684212" y="635029"/>
            <a:ext cx="61072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Learning Functional Programming</a:t>
            </a:r>
          </a:p>
          <a:p>
            <a:r>
              <a:rPr lang="en-US" dirty="0"/>
              <a:t>by Jack Widman, O’Reilly</a:t>
            </a:r>
          </a:p>
          <a:p>
            <a:endParaRPr lang="en-US" dirty="0"/>
          </a:p>
          <a:p>
            <a:r>
              <a:rPr lang="en-US" dirty="0"/>
              <a:t>O’Reilly: </a:t>
            </a:r>
            <a:r>
              <a:rPr lang="en-US" dirty="0">
                <a:hlinkClick r:id="rId4"/>
              </a:rPr>
              <a:t>https://www.oreilly.com/library/view/learning-functional-programming/9781098111748/</a:t>
            </a:r>
            <a:endParaRPr lang="en-US" dirty="0"/>
          </a:p>
          <a:p>
            <a:r>
              <a:rPr lang="en-US" dirty="0"/>
              <a:t>Amazon: </a:t>
            </a:r>
            <a:r>
              <a:rPr lang="en-US" dirty="0">
                <a:hlinkClick r:id="rId5"/>
              </a:rPr>
              <a:t>https://amzn.eu/d/0CVqCi6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9BB06E-78FF-F567-203A-38AEB18761B5}"/>
              </a:ext>
            </a:extLst>
          </p:cNvPr>
          <p:cNvSpPr txBox="1"/>
          <p:nvPr/>
        </p:nvSpPr>
        <p:spPr>
          <a:xfrm>
            <a:off x="683938" y="2968574"/>
            <a:ext cx="6107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Mastering Functional Programming</a:t>
            </a:r>
          </a:p>
          <a:p>
            <a:r>
              <a:rPr lang="en-US" dirty="0"/>
              <a:t>by </a:t>
            </a:r>
            <a:r>
              <a:rPr lang="en-US" dirty="0" err="1"/>
              <a:t>Anatolii</a:t>
            </a:r>
            <a:r>
              <a:rPr lang="en-US" dirty="0"/>
              <a:t> </a:t>
            </a:r>
            <a:r>
              <a:rPr lang="en-US" dirty="0" err="1"/>
              <a:t>Kmetiuk</a:t>
            </a:r>
            <a:r>
              <a:rPr lang="en-US" dirty="0"/>
              <a:t>, </a:t>
            </a:r>
            <a:r>
              <a:rPr lang="es-ES" dirty="0" err="1"/>
              <a:t>Packt</a:t>
            </a:r>
            <a:r>
              <a:rPr lang="es-ES" dirty="0"/>
              <a:t> Publishing</a:t>
            </a:r>
          </a:p>
          <a:p>
            <a:endParaRPr lang="es-ES" dirty="0"/>
          </a:p>
          <a:p>
            <a:r>
              <a:rPr lang="es-ES" dirty="0" err="1"/>
              <a:t>Packt</a:t>
            </a:r>
            <a:r>
              <a:rPr lang="es-ES" dirty="0"/>
              <a:t>: </a:t>
            </a:r>
            <a:r>
              <a:rPr lang="es-ES" dirty="0">
                <a:hlinkClick r:id="rId6"/>
              </a:rPr>
              <a:t>https://www.packtpub.com/product/mastering-functional-programming/9781788620796</a:t>
            </a:r>
            <a:endParaRPr lang="es-ES" dirty="0"/>
          </a:p>
          <a:p>
            <a:r>
              <a:rPr lang="es-ES" dirty="0"/>
              <a:t>Amazon: </a:t>
            </a:r>
            <a:r>
              <a:rPr lang="es-ES" dirty="0">
                <a:hlinkClick r:id="rId7"/>
              </a:rPr>
              <a:t>https://a.co/d/dBo8L3m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387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F1091-29A9-896E-1C9E-A2FEE305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990648"/>
            <a:ext cx="4043642" cy="1266864"/>
          </a:xfrm>
        </p:spPr>
        <p:txBody>
          <a:bodyPr/>
          <a:lstStyle/>
          <a:p>
            <a:pPr algn="ctr"/>
            <a:r>
              <a:rPr lang="es-ES" dirty="0" err="1"/>
              <a:t>Talks</a:t>
            </a:r>
            <a:endParaRPr lang="es-ES" dirty="0"/>
          </a:p>
        </p:txBody>
      </p:sp>
      <p:pic>
        <p:nvPicPr>
          <p:cNvPr id="7" name="Elementos multimedia en línea 3" title="Learning Functional Programming with JavaScript - Anjana Vakil - JSUnconf">
            <a:hlinkClick r:id="" action="ppaction://media"/>
            <a:extLst>
              <a:ext uri="{FF2B5EF4-FFF2-40B4-BE49-F238E27FC236}">
                <a16:creationId xmlns:a16="http://schemas.microsoft.com/office/drawing/2014/main" id="{BF1CE249-A84E-AC09-9432-748B3F34C9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4212" y="863601"/>
            <a:ext cx="3764684" cy="2127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Elementos multimedia en línea 8" title="Why Isn't Functional Programming the Norm? – Richard Feldman">
            <a:hlinkClick r:id="" action="ppaction://media"/>
            <a:extLst>
              <a:ext uri="{FF2B5EF4-FFF2-40B4-BE49-F238E27FC236}">
                <a16:creationId xmlns:a16="http://schemas.microsoft.com/office/drawing/2014/main" id="{F884639F-3492-2E1D-60E3-4F0F3EFBF5A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727854" y="1894669"/>
            <a:ext cx="3764684" cy="2127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Elementos multimedia en línea 9" title="Functional Programming for Pragmatists • Richard Feldman • GOTO 2021">
            <a:hlinkClick r:id="" action="ppaction://media"/>
            <a:extLst>
              <a:ext uri="{FF2B5EF4-FFF2-40B4-BE49-F238E27FC236}">
                <a16:creationId xmlns:a16="http://schemas.microsoft.com/office/drawing/2014/main" id="{2160642C-D82B-AC74-5ABB-1CFFEA9D5C5A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2071873" y="4259311"/>
            <a:ext cx="3718814" cy="2101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AEBAE6-412B-DADE-C734-021DA532C405}"/>
              </a:ext>
            </a:extLst>
          </p:cNvPr>
          <p:cNvSpPr txBox="1"/>
          <p:nvPr/>
        </p:nvSpPr>
        <p:spPr>
          <a:xfrm>
            <a:off x="4727854" y="766200"/>
            <a:ext cx="4933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Anjana Vakil: Learning Functional Programming with JavaScript - </a:t>
            </a:r>
            <a:r>
              <a:rPr lang="en-US" dirty="0" err="1"/>
              <a:t>JSUnconf</a:t>
            </a:r>
            <a:r>
              <a:rPr lang="en-US" dirty="0"/>
              <a:t> 2016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70FB1F-B3A4-9A2D-0A07-16A9D4A7A119}"/>
              </a:ext>
            </a:extLst>
          </p:cNvPr>
          <p:cNvSpPr txBox="1"/>
          <p:nvPr/>
        </p:nvSpPr>
        <p:spPr>
          <a:xfrm>
            <a:off x="8771496" y="1885818"/>
            <a:ext cx="29690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Isn't Functional Programming the Norm? – Richard Feldman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36D5E3-1385-8E9E-E574-5A0C834F9FBE}"/>
              </a:ext>
            </a:extLst>
          </p:cNvPr>
          <p:cNvSpPr txBox="1"/>
          <p:nvPr/>
        </p:nvSpPr>
        <p:spPr>
          <a:xfrm>
            <a:off x="6096000" y="4257512"/>
            <a:ext cx="3649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Functional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Pragmatists</a:t>
            </a:r>
            <a:r>
              <a:rPr lang="es-ES" dirty="0"/>
              <a:t> • Richard Feldman • GOTO 2021</a:t>
            </a:r>
          </a:p>
        </p:txBody>
      </p:sp>
    </p:spTree>
    <p:extLst>
      <p:ext uri="{BB962C8B-B14F-4D97-AF65-F5344CB8AC3E}">
        <p14:creationId xmlns:p14="http://schemas.microsoft.com/office/powerpoint/2010/main" val="136985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EC6A-9CCA-1A5A-D842-94AC3DE5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Article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1DEDA4-38F2-82A3-8447-3C52D8BB0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read the article at</a:t>
            </a:r>
            <a:endParaRPr lang="es-ES" dirty="0"/>
          </a:p>
          <a:p>
            <a:pPr>
              <a:buFont typeface="Wingdings" panose="05000000000000000000" pitchFamily="2" charset="2"/>
              <a:buChar char="Ø"/>
            </a:pPr>
            <a:r>
              <a:rPr lang="es-ES" dirty="0">
                <a:hlinkClick r:id="rId2"/>
              </a:rPr>
              <a:t>https://medium.com/@jofaval/a60130f073ef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dirty="0"/>
              <a:t>BEWARE!!! Contains spoilers for possible next talks, but the order is the same.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748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46EB739D-98AA-4715-86A2-5FEC676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6" descr="Fondo de espacio de trabajo">
            <a:extLst>
              <a:ext uri="{FF2B5EF4-FFF2-40B4-BE49-F238E27FC236}">
                <a16:creationId xmlns:a16="http://schemas.microsoft.com/office/drawing/2014/main" id="{F1FD0EDB-2DF2-E901-2522-833E0A41C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Snip Single Corner Rectangle 17">
            <a:extLst>
              <a:ext uri="{FF2B5EF4-FFF2-40B4-BE49-F238E27FC236}">
                <a16:creationId xmlns:a16="http://schemas.microsoft.com/office/drawing/2014/main" id="{85176A02-93F2-4B63-AE64-6C8A3354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162000"/>
                  <a:satMod val="200000"/>
                  <a:lumMod val="124000"/>
                  <a:alpha val="80000"/>
                </a:schemeClr>
              </a:gs>
              <a:gs pos="100000">
                <a:schemeClr val="dk2">
                  <a:shade val="96000"/>
                  <a:hueMod val="88000"/>
                  <a:satMod val="220000"/>
                  <a:lumMod val="82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011A76-A811-8100-4D20-8A4BF71A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What will we see in this talk?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E84519-BF2D-1BE3-3BF5-372065CED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 to some JavaScript concepts</a:t>
            </a:r>
          </a:p>
          <a:p>
            <a:r>
              <a:rPr lang="en-US" dirty="0">
                <a:solidFill>
                  <a:schemeClr val="tx1"/>
                </a:solidFill>
              </a:rPr>
              <a:t>Brief introduction to functional programming concepts</a:t>
            </a:r>
          </a:p>
          <a:p>
            <a:pPr lvl="1"/>
            <a:r>
              <a:rPr lang="es-ES" dirty="0" err="1">
                <a:solidFill>
                  <a:schemeClr val="tx1"/>
                </a:solidFill>
              </a:rPr>
              <a:t>Purity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of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functions</a:t>
            </a:r>
            <a:endParaRPr lang="es-E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Side effects of a function</a:t>
            </a:r>
          </a:p>
          <a:p>
            <a:r>
              <a:rPr lang="es-ES" dirty="0" err="1">
                <a:solidFill>
                  <a:schemeClr val="tx1"/>
                </a:solidFill>
              </a:rPr>
              <a:t>Idempotence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892BD9-66EB-4565-9D3D-DC962C9A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23D23F6-836F-4177-BDEE-72EB3024A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085D431-5DB5-452D-9EC4-5643E25F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8C6151F-5DF9-44B4-B444-F5361B956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FA6498-5A40-4B6D-8837-9252AE534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D2027E-4901-4CA0-96E5-3BEC9C64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692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B1473-FB9E-EB20-9FE0-4FF0E737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F81F6-AC65-607E-FCB1-5F57D76D0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nice</a:t>
            </a:r>
            <a:r>
              <a:rPr lang="es-ES" dirty="0"/>
              <a:t> </a:t>
            </a:r>
            <a:r>
              <a:rPr lang="es-ES" dirty="0" err="1"/>
              <a:t>day</a:t>
            </a:r>
            <a:r>
              <a:rPr lang="es-E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630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6EB739D-98AA-4715-86A2-5FEC676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ca de circuito electrónico">
            <a:extLst>
              <a:ext uri="{FF2B5EF4-FFF2-40B4-BE49-F238E27FC236}">
                <a16:creationId xmlns:a16="http://schemas.microsoft.com/office/drawing/2014/main" id="{D55AD3AB-429A-60BE-D53D-6A732A17A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Snip Single Corner Rectangle 17">
            <a:extLst>
              <a:ext uri="{FF2B5EF4-FFF2-40B4-BE49-F238E27FC236}">
                <a16:creationId xmlns:a16="http://schemas.microsoft.com/office/drawing/2014/main" id="{85176A02-93F2-4B63-AE64-6C8A3354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162000"/>
                  <a:satMod val="200000"/>
                  <a:lumMod val="124000"/>
                  <a:alpha val="80000"/>
                </a:schemeClr>
              </a:gs>
              <a:gs pos="100000">
                <a:schemeClr val="dk2">
                  <a:shade val="96000"/>
                  <a:hueMod val="88000"/>
                  <a:satMod val="220000"/>
                  <a:lumMod val="82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A4F582-5D37-33FF-DADF-5D80FB19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How useful are they to us?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04CBA1-EBD2-F799-6EC3-DBB00AD5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They help us to better understand our work tool, JavaScript, Java, Python.</a:t>
            </a:r>
          </a:p>
          <a:p>
            <a:r>
              <a:rPr lang="en-US" dirty="0">
                <a:solidFill>
                  <a:schemeClr val="tx1"/>
                </a:solidFill>
              </a:rPr>
              <a:t>They can guide us to a clearer and higher quality code.</a:t>
            </a:r>
          </a:p>
          <a:p>
            <a:r>
              <a:rPr lang="en-US" dirty="0">
                <a:solidFill>
                  <a:schemeClr val="tx1"/>
                </a:solidFill>
              </a:rPr>
              <a:t>Some of these concepts are technical interview questions.</a:t>
            </a:r>
          </a:p>
          <a:p>
            <a:r>
              <a:rPr lang="en-US" dirty="0">
                <a:solidFill>
                  <a:schemeClr val="tx1"/>
                </a:solidFill>
              </a:rPr>
              <a:t>They serve as a basis for applying "more complex" techniques.</a:t>
            </a:r>
          </a:p>
          <a:p>
            <a:r>
              <a:rPr lang="en-US" dirty="0">
                <a:solidFill>
                  <a:schemeClr val="tx1"/>
                </a:solidFill>
              </a:rPr>
              <a:t>They are applicable to other languages: Java, C#, Python, etc.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892BD9-66EB-4565-9D3D-DC962C9A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23D23F6-836F-4177-BDEE-72EB3024A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85D431-5DB5-452D-9EC4-5643E25F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8C6151F-5DF9-44B4-B444-F5361B956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FA6498-5A40-4B6D-8837-9252AE534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8D2027E-4901-4CA0-96E5-3BEC9C64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86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o entre la multitud">
            <a:extLst>
              <a:ext uri="{FF2B5EF4-FFF2-40B4-BE49-F238E27FC236}">
                <a16:creationId xmlns:a16="http://schemas.microsoft.com/office/drawing/2014/main" id="{E4B32504-A78F-DE0F-8F3E-7C4A5F5D0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34" b="17266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A9CD-0C26-C9C6-DB5E-D166122E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who is it aimed at?</a:t>
            </a:r>
          </a:p>
        </p:txBody>
      </p:sp>
    </p:spTree>
    <p:extLst>
      <p:ext uri="{BB962C8B-B14F-4D97-AF65-F5344CB8AC3E}">
        <p14:creationId xmlns:p14="http://schemas.microsoft.com/office/powerpoint/2010/main" val="36163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6EB739D-98AA-4715-86A2-5FEC676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llamativa de la naturaleza">
            <a:extLst>
              <a:ext uri="{FF2B5EF4-FFF2-40B4-BE49-F238E27FC236}">
                <a16:creationId xmlns:a16="http://schemas.microsoft.com/office/drawing/2014/main" id="{D66B4274-7403-9CE2-7721-86D1E0D2A5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4493" b="112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Snip Single Corner Rectangle 17">
            <a:extLst>
              <a:ext uri="{FF2B5EF4-FFF2-40B4-BE49-F238E27FC236}">
                <a16:creationId xmlns:a16="http://schemas.microsoft.com/office/drawing/2014/main" id="{85176A02-93F2-4B63-AE64-6C8A3354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162000"/>
                  <a:satMod val="200000"/>
                  <a:lumMod val="124000"/>
                  <a:alpha val="80000"/>
                </a:schemeClr>
              </a:gs>
              <a:gs pos="100000">
                <a:schemeClr val="dk2">
                  <a:shade val="96000"/>
                  <a:hueMod val="88000"/>
                  <a:satMod val="220000"/>
                  <a:lumMod val="82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A31D-F13D-2AA0-F2C1-2C96D770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AIMED AT…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EC570-215A-4B13-6973-15A3B9F5E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Those who are just starting out</a:t>
            </a:r>
          </a:p>
          <a:p>
            <a:r>
              <a:rPr lang="en-US" dirty="0">
                <a:solidFill>
                  <a:schemeClr val="tx1"/>
                </a:solidFill>
              </a:rPr>
              <a:t>Those who want to get into the world of JavaScript</a:t>
            </a:r>
          </a:p>
          <a:p>
            <a:r>
              <a:rPr lang="en-US" dirty="0">
                <a:solidFill>
                  <a:schemeClr val="tx1"/>
                </a:solidFill>
              </a:rPr>
              <a:t>Those who want to get started in functional programming</a:t>
            </a:r>
          </a:p>
          <a:p>
            <a:r>
              <a:rPr lang="en-US" dirty="0">
                <a:solidFill>
                  <a:schemeClr val="tx1"/>
                </a:solidFill>
              </a:rPr>
              <a:t>Those who want to discover something new today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892BD9-66EB-4565-9D3D-DC962C9A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D23F6-836F-4177-BDEE-72EB3024A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85D431-5DB5-452D-9EC4-5643E25F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C6151F-5DF9-44B4-B444-F5361B956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FA6498-5A40-4B6D-8837-9252AE534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D2027E-4901-4CA0-96E5-3BEC9C64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459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6EB739D-98AA-4715-86A2-5FEC676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de la Tierra desde el espacio">
            <a:extLst>
              <a:ext uri="{FF2B5EF4-FFF2-40B4-BE49-F238E27FC236}">
                <a16:creationId xmlns:a16="http://schemas.microsoft.com/office/drawing/2014/main" id="{95DE78BE-DF58-2BAE-216A-29A08629B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Snip Single Corner Rectangle 17">
            <a:extLst>
              <a:ext uri="{FF2B5EF4-FFF2-40B4-BE49-F238E27FC236}">
                <a16:creationId xmlns:a16="http://schemas.microsoft.com/office/drawing/2014/main" id="{85176A02-93F2-4B63-AE64-6C8A3354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162000"/>
                  <a:satMod val="200000"/>
                  <a:lumMod val="124000"/>
                  <a:alpha val="80000"/>
                </a:schemeClr>
              </a:gs>
              <a:gs pos="100000">
                <a:schemeClr val="dk2">
                  <a:shade val="96000"/>
                  <a:hueMod val="88000"/>
                  <a:satMod val="220000"/>
                  <a:lumMod val="82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46AE4A-08D7-BBCC-7D1A-DB6282EB1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 err="1"/>
              <a:t>Notice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E4A0CC-16EA-BB71-37DF-CF1F05F1C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JavaScript is not required for this talk, but will be the language of choice for examples and concept grounding.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892BD9-66EB-4565-9D3D-DC962C9A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D23F6-836F-4177-BDEE-72EB3024A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85D431-5DB5-452D-9EC4-5643E25F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C6151F-5DF9-44B4-B444-F5361B956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FA6498-5A40-4B6D-8837-9252AE534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D2027E-4901-4CA0-96E5-3BEC9C64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84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A2386-8EC1-B73A-4D82-EF694FD1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Functional</a:t>
            </a:r>
            <a:r>
              <a:rPr lang="es-ES" dirty="0"/>
              <a:t> </a:t>
            </a:r>
            <a:r>
              <a:rPr lang="es-ES" dirty="0" err="1"/>
              <a:t>programming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38FB32-C859-3E2F-BA58-B2099BAF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Functional programming is a programming paradigm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213324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219</TotalTime>
  <Words>1209</Words>
  <Application>Microsoft Office PowerPoint</Application>
  <PresentationFormat>Panorámica</PresentationFormat>
  <Paragraphs>159</Paragraphs>
  <Slides>40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Century Gothic</vt:lpstr>
      <vt:lpstr>Wingdings</vt:lpstr>
      <vt:lpstr>Wingdings 3</vt:lpstr>
      <vt:lpstr>Sector</vt:lpstr>
      <vt:lpstr>Purity, side effects and idempotence</vt:lpstr>
      <vt:lpstr>Be wary, travelers!!</vt:lpstr>
      <vt:lpstr>Presentation</vt:lpstr>
      <vt:lpstr>What will we see in this talk?</vt:lpstr>
      <vt:lpstr>How useful are they to us?</vt:lpstr>
      <vt:lpstr>who is it aimed at?</vt:lpstr>
      <vt:lpstr>AIMED AT…</vt:lpstr>
      <vt:lpstr>Notice</vt:lpstr>
      <vt:lpstr>Functional programming</vt:lpstr>
      <vt:lpstr>What is a programming paradigm?</vt:lpstr>
      <vt:lpstr>The functional programming checklist</vt:lpstr>
      <vt:lpstr>Purity</vt:lpstr>
      <vt:lpstr>Definition of Purity</vt:lpstr>
      <vt:lpstr>Purity and side effects</vt:lpstr>
      <vt:lpstr>Purity and determinism</vt:lpstr>
      <vt:lpstr>Purity, unifying concepts</vt:lpstr>
      <vt:lpstr>BUT…</vt:lpstr>
      <vt:lpstr>Side effects</vt:lpstr>
      <vt:lpstr>Defining side effects</vt:lpstr>
      <vt:lpstr>The checklist of a side effect</vt:lpstr>
      <vt:lpstr>Understanding side effects</vt:lpstr>
      <vt:lpstr>examples</vt:lpstr>
      <vt:lpstr>It is a side effect when...</vt:lpstr>
      <vt:lpstr>It would not be a side effect if...</vt:lpstr>
      <vt:lpstr>Contextualizing in JavaScript</vt:lpstr>
      <vt:lpstr>Idempotence</vt:lpstr>
      <vt:lpstr>What is idempotence</vt:lpstr>
      <vt:lpstr>Benefits of idempotence</vt:lpstr>
      <vt:lpstr>“Trade-off" of idempotence.</vt:lpstr>
      <vt:lpstr>Examples of idempotencE</vt:lpstr>
      <vt:lpstr>Examples that are not idempotent</vt:lpstr>
      <vt:lpstr>Let's recap…</vt:lpstr>
      <vt:lpstr>we have seen...</vt:lpstr>
      <vt:lpstr>Which allows us to...</vt:lpstr>
      <vt:lpstr>And now... Where could I continue?</vt:lpstr>
      <vt:lpstr>Steps to follow</vt:lpstr>
      <vt:lpstr> Books</vt:lpstr>
      <vt:lpstr>Talks</vt:lpstr>
      <vt:lpstr>Article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Pepe Fabra</dc:creator>
  <cp:lastModifiedBy>Pepe Fabra</cp:lastModifiedBy>
  <cp:revision>103</cp:revision>
  <dcterms:created xsi:type="dcterms:W3CDTF">2023-04-17T12:22:54Z</dcterms:created>
  <dcterms:modified xsi:type="dcterms:W3CDTF">2023-04-27T14:46:54Z</dcterms:modified>
</cp:coreProperties>
</file>